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1"/>
  </p:notesMasterIdLst>
  <p:handoutMasterIdLst>
    <p:handoutMasterId r:id="rId52"/>
  </p:handoutMasterIdLst>
  <p:sldIdLst>
    <p:sldId id="256" r:id="rId2"/>
    <p:sldId id="349" r:id="rId3"/>
    <p:sldId id="375" r:id="rId4"/>
    <p:sldId id="262" r:id="rId5"/>
    <p:sldId id="360" r:id="rId6"/>
    <p:sldId id="353" r:id="rId7"/>
    <p:sldId id="354" r:id="rId8"/>
    <p:sldId id="355" r:id="rId9"/>
    <p:sldId id="352" r:id="rId10"/>
    <p:sldId id="369" r:id="rId11"/>
    <p:sldId id="306" r:id="rId12"/>
    <p:sldId id="368" r:id="rId13"/>
    <p:sldId id="344" r:id="rId14"/>
    <p:sldId id="365" r:id="rId15"/>
    <p:sldId id="370" r:id="rId16"/>
    <p:sldId id="364" r:id="rId17"/>
    <p:sldId id="371" r:id="rId18"/>
    <p:sldId id="372" r:id="rId19"/>
    <p:sldId id="373" r:id="rId20"/>
    <p:sldId id="361" r:id="rId21"/>
    <p:sldId id="264" r:id="rId22"/>
    <p:sldId id="376" r:id="rId23"/>
    <p:sldId id="350" r:id="rId24"/>
    <p:sldId id="358" r:id="rId25"/>
    <p:sldId id="359" r:id="rId26"/>
    <p:sldId id="315" r:id="rId27"/>
    <p:sldId id="362" r:id="rId28"/>
    <p:sldId id="333" r:id="rId29"/>
    <p:sldId id="334" r:id="rId30"/>
    <p:sldId id="335" r:id="rId31"/>
    <p:sldId id="346" r:id="rId32"/>
    <p:sldId id="327" r:id="rId33"/>
    <p:sldId id="337" r:id="rId34"/>
    <p:sldId id="338" r:id="rId35"/>
    <p:sldId id="339" r:id="rId36"/>
    <p:sldId id="340" r:id="rId37"/>
    <p:sldId id="341" r:id="rId38"/>
    <p:sldId id="342" r:id="rId39"/>
    <p:sldId id="363" r:id="rId40"/>
    <p:sldId id="293" r:id="rId41"/>
    <p:sldId id="351" r:id="rId42"/>
    <p:sldId id="314" r:id="rId43"/>
    <p:sldId id="328" r:id="rId44"/>
    <p:sldId id="329" r:id="rId45"/>
    <p:sldId id="291" r:id="rId46"/>
    <p:sldId id="292" r:id="rId47"/>
    <p:sldId id="296" r:id="rId48"/>
    <p:sldId id="297" r:id="rId49"/>
    <p:sldId id="298" r:id="rId50"/>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60" autoAdjust="0"/>
    <p:restoredTop sz="78875" autoAdjust="0"/>
  </p:normalViewPr>
  <p:slideViewPr>
    <p:cSldViewPr snapToGrid="0">
      <p:cViewPr varScale="1">
        <p:scale>
          <a:sx n="44" d="100"/>
          <a:sy n="44" d="100"/>
        </p:scale>
        <p:origin x="1603" y="48"/>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100" d="100"/>
        <a:sy n="100" d="100"/>
      </p:scale>
      <p:origin x="0" y="-6701"/>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39.xml"/><Relationship Id="rId5" Type="http://schemas.openxmlformats.org/officeDocument/2006/relationships/slide" Target="slides/slide27.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baseline="0" dirty="0" smtClean="0"/>
          </a:p>
          <a:p>
            <a:r>
              <a:rPr lang="en-US" baseline="0" dirty="0" smtClean="0"/>
              <a:t>Sustainability is above the x=y line</a:t>
            </a:r>
          </a:p>
          <a:p>
            <a:r>
              <a:rPr lang="en-US" baseline="0" dirty="0" smtClean="0"/>
              <a:t>Incremental cost for treatment is small! (both capital cost and operating costs)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15</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smtClean="0"/>
              <a:t>www.un.org/sustainabledevelopment/blog/2017/07/billions-around-the-world-lack-safe-water-proper-sanitation-facilities-reveals-un-rep</a:t>
            </a:r>
          </a:p>
          <a:p>
            <a:endParaRPr lang="en-US" dirty="0" smtClean="0"/>
          </a:p>
          <a:p>
            <a:r>
              <a:rPr lang="en-US" dirty="0" smtClean="0"/>
              <a:t>Assumes</a:t>
            </a:r>
            <a:r>
              <a:rPr lang="en-US" baseline="0" dirty="0" smtClean="0"/>
              <a:t> 3 mL/s</a:t>
            </a:r>
          </a:p>
          <a:p>
            <a:endParaRPr lang="en-US" baseline="0" dirty="0" smtClean="0"/>
          </a:p>
          <a:p>
            <a:r>
              <a:rPr lang="en-US" baseline="0" dirty="0" smtClean="0"/>
              <a:t>NYC is 1 BGD = 44000 L/s</a:t>
            </a:r>
          </a:p>
          <a:p>
            <a:r>
              <a:rPr lang="en-US" baseline="0" dirty="0" smtClean="0"/>
              <a:t>18 NYC per year</a:t>
            </a:r>
            <a:endParaRPr lang="en-US" dirty="0" smtClean="0"/>
          </a:p>
        </p:txBody>
      </p:sp>
      <p:sp>
        <p:nvSpPr>
          <p:cNvPr id="4" name="Slide Number Placeholder 3"/>
          <p:cNvSpPr>
            <a:spLocks noGrp="1"/>
          </p:cNvSpPr>
          <p:nvPr>
            <p:ph type="sldNum" sz="quarter" idx="10"/>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Esperanza, Honduras</a:t>
            </a:r>
            <a:endParaRPr lang="en-US" dirty="0"/>
          </a:p>
        </p:txBody>
      </p:sp>
      <p:sp>
        <p:nvSpPr>
          <p:cNvPr id="4" name="Slide Number Placeholder 3"/>
          <p:cNvSpPr>
            <a:spLocks noGrp="1"/>
          </p:cNvSpPr>
          <p:nvPr>
            <p:ph type="sldNum" sz="quarter" idx="10"/>
          </p:nvPr>
        </p:nvSpPr>
        <p:spPr/>
        <p:txBody>
          <a:bodyPr/>
          <a:lstStyle/>
          <a:p>
            <a:fld id="{C6A96C34-9B99-40A6-A8AB-95049CE3F8AF}" type="slidenum">
              <a:rPr lang="en-US" smtClean="0"/>
              <a:t>18</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21</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25</a:t>
            </a:fld>
            <a:endParaRPr lang="es-HN">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27</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28</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32</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40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41</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43</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45</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46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48</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49</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a:t>
            </a:r>
            <a:r>
              <a:rPr lang="en-US" b="0" dirty="0" smtClean="0"/>
              <a:t>www.ircwash.org/blog/third-glass-three-quarters-full?utm_source=Amplify&amp;utm_campaign=5c4000cc1e-Amplify_Aug_2017&amp;utm_medium=email&amp;utm_term=0_d60e6862b4-5c4000cc1e-48437621</a:t>
            </a:r>
          </a:p>
          <a:p>
            <a:r>
              <a:rPr lang="en-US" b="0" dirty="0" smtClean="0"/>
              <a:t>Honduran</a:t>
            </a:r>
            <a:r>
              <a:rPr lang="en-US" b="0" baseline="0" dirty="0" smtClean="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r>
              <a:rPr lang="en-US" dirty="0" smtClean="0"/>
              <a:t>/</a:t>
            </a:r>
          </a:p>
          <a:p>
            <a:r>
              <a:rPr lang="en-US" dirty="0" err="1" smtClean="0"/>
              <a:t>Rediculous</a:t>
            </a:r>
            <a:r>
              <a:rPr lang="en-US" dirty="0" smtClean="0"/>
              <a:t> number of significant digits. This is 1 billion and it might be 3 people…</a:t>
            </a:r>
          </a:p>
          <a:p>
            <a:r>
              <a:rPr lang="en-US" dirty="0" smtClean="0"/>
              <a:t>This suggests that for a basic service it is okay if it contains feces.</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8</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11</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presentation by Amy Pickering at Cornell University in December 2018.</a:t>
            </a:r>
          </a:p>
          <a:p>
            <a:endParaRPr lang="en-US" dirty="0" smtClean="0"/>
          </a:p>
          <a:p>
            <a:pPr marL="228600" indent="-228600">
              <a:buAutoNum type="arabicPeriod"/>
            </a:pPr>
            <a:r>
              <a:rPr lang="en-US" dirty="0" smtClean="0"/>
              <a:t>Cost of centralized water treatment is the treatment part!</a:t>
            </a:r>
            <a:r>
              <a:rPr lang="en-US" baseline="0" dirty="0" smtClean="0"/>
              <a:t> This forgets that in a city you need centralized water provision in any case.</a:t>
            </a:r>
          </a:p>
          <a:p>
            <a:pPr marL="228600" indent="-228600">
              <a:buAutoNum type="arabicPeriod"/>
            </a:pPr>
            <a:r>
              <a:rPr lang="en-US" baseline="0" dirty="0" smtClean="0"/>
              <a:t>Vended water means tanker trucks instead of a distribution pipe network!!!!! Are we really saying tanker truck water is cheaper than piped water????</a:t>
            </a:r>
          </a:p>
          <a:p>
            <a:pPr marL="228600" indent="-228600">
              <a:buAutoNum type="arabicPeriod"/>
            </a:pPr>
            <a:r>
              <a:rPr lang="en-US" baseline="0" dirty="0" smtClean="0"/>
              <a:t>If you don’t have a water supply system that you don’t have any water to boil.</a:t>
            </a:r>
          </a:p>
          <a:p>
            <a:pPr marL="228600" indent="-228600">
              <a:buAutoNum type="arabicPeriod"/>
            </a:pPr>
            <a:r>
              <a:rPr lang="en-US" baseline="0" dirty="0" smtClean="0"/>
              <a:t>Boiling doesn’t make water that is aesthetically pleasing.</a:t>
            </a:r>
          </a:p>
          <a:p>
            <a:pPr marL="228600" indent="-228600">
              <a:buAutoNum type="arabicPeriod"/>
            </a:pPr>
            <a:r>
              <a:rPr lang="en-US" baseline="0" dirty="0" smtClean="0"/>
              <a:t>This forgot to ask what the consumer wanted!</a:t>
            </a:r>
          </a:p>
          <a:p>
            <a:pPr marL="228600" indent="-228600">
              <a:buAutoNum type="arabicPeriod"/>
            </a:pPr>
            <a:r>
              <a:rPr lang="en-US" baseline="0" smtClean="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175766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9/6/2019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485519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2053034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9/6/2019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9/6/2019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9/6/2019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9/6/2019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9/6/2019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9/6/2019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6/9/2019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9/6/2019</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guaClara/CEE4520/issu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7.xml"/><Relationship Id="rId10" Type="http://schemas.openxmlformats.org/officeDocument/2006/relationships/slide" Target="slide20.xml"/><Relationship Id="rId4" Type="http://schemas.openxmlformats.org/officeDocument/2006/relationships/image" Target="../media/image2.jpe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wmf"/><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4.png"/><Relationship Id="rId4" Type="http://schemas.openxmlformats.org/officeDocument/2006/relationships/hyperlink" Target="http://www.industry.siemens.com/Water/en/markets/p_02.ht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20.xml"/><Relationship Id="rId5" Type="http://schemas.openxmlformats.org/officeDocument/2006/relationships/slide" Target="slide27.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problems are we solving?</a:t>
            </a:r>
            <a:endParaRPr lang="en-US" dirty="0"/>
          </a:p>
        </p:txBody>
      </p:sp>
      <p:sp>
        <p:nvSpPr>
          <p:cNvPr id="3" name="Content Placeholder 2"/>
          <p:cNvSpPr>
            <a:spLocks noGrp="1"/>
          </p:cNvSpPr>
          <p:nvPr>
            <p:ph idx="1"/>
          </p:nvPr>
        </p:nvSpPr>
        <p:spPr/>
        <p:txBody>
          <a:bodyPr/>
          <a:lstStyle/>
          <a:p>
            <a:r>
              <a:rPr lang="en-US" dirty="0" smtClean="0"/>
              <a:t>Majority World problems?</a:t>
            </a:r>
          </a:p>
          <a:p>
            <a:pPr lvl="1"/>
            <a:r>
              <a:rPr lang="en-US" dirty="0" smtClean="0"/>
              <a:t>The world lacking basic infrastructure (includes parts of Tompkins county)</a:t>
            </a:r>
          </a:p>
          <a:p>
            <a:r>
              <a:rPr lang="en-US" dirty="0" smtClean="0"/>
              <a:t>Minority World problems?</a:t>
            </a:r>
          </a:p>
          <a:p>
            <a:pPr lvl="1"/>
            <a:r>
              <a:rPr lang="en-US" dirty="0" smtClean="0"/>
              <a:t>The world focused on self driving cars, smart cities, and Amazon Prime</a:t>
            </a:r>
            <a:endParaRPr lang="en-US" dirty="0"/>
          </a:p>
          <a:p>
            <a:r>
              <a:rPr lang="en-US" dirty="0" smtClean="0"/>
              <a:t>A modest proposal: I will focus most of my creative energies on solving problems for the Majority World.</a:t>
            </a:r>
          </a:p>
        </p:txBody>
      </p:sp>
    </p:spTree>
    <p:extLst>
      <p:ext uri="{BB962C8B-B14F-4D97-AF65-F5344CB8AC3E}">
        <p14:creationId xmlns:p14="http://schemas.microsoft.com/office/powerpoint/2010/main" val="325323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vs required personal effort: Current paradigm myth!</a:t>
            </a:r>
            <a:endParaRPr lang="en-US" dirty="0"/>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smtClean="0"/>
              <a:t>Per-capita cost</a:t>
            </a:r>
            <a:endParaRPr lang="en-US" dirty="0"/>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smtClean="0"/>
              <a:t>Personal (or household) effort required</a:t>
            </a:r>
            <a:endParaRPr lang="en-US" dirty="0"/>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smtClean="0"/>
              <a:t>Centralized water treatment</a:t>
            </a:r>
            <a:endParaRPr lang="en-US" sz="2000" dirty="0"/>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smtClean="0"/>
              <a:t>Vended water</a:t>
            </a:r>
            <a:endParaRPr lang="en-US" sz="2000" dirty="0"/>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smtClean="0"/>
              <a:t>Ceramic filters</a:t>
            </a:r>
            <a:endParaRPr lang="en-US" sz="2000" dirty="0"/>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smtClean="0"/>
              <a:t>Boiling</a:t>
            </a:r>
            <a:endParaRPr lang="en-US" sz="2000" dirty="0"/>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smtClean="0"/>
              <a:t>POU chlorination</a:t>
            </a:r>
            <a:endParaRPr lang="en-US" sz="2000" dirty="0"/>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smtClean="0"/>
              <a:t>Solar Disinfection</a:t>
            </a:r>
            <a:endParaRPr lang="en-US" sz="2000" dirty="0"/>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smtClean="0"/>
              <a:t>What are the assumptions underlying this infographic?</a:t>
            </a:r>
            <a:endParaRPr lang="en-US" dirty="0"/>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
        <p:nvSpPr>
          <p:cNvPr id="3" name="Rounded Rectangle 2"/>
          <p:cNvSpPr/>
          <p:nvPr/>
        </p:nvSpPr>
        <p:spPr>
          <a:xfrm>
            <a:off x="7603958" y="1774686"/>
            <a:ext cx="1513433" cy="1337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r>
              <a:rPr lang="en-US" sz="2000" dirty="0"/>
              <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SDG 6.1: By 2030,safe and affordable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smtClean="0"/>
              <a:t>800,000 </a:t>
            </a:r>
            <a:r>
              <a:rPr lang="en-US" dirty="0"/>
              <a:t>L/s per year of new installed </a:t>
            </a:r>
            <a:r>
              <a:rPr lang="en-US" dirty="0" smtClean="0"/>
              <a:t>capacity</a:t>
            </a:r>
          </a:p>
          <a:p>
            <a:pPr lvl="1"/>
            <a:r>
              <a:rPr lang="en-US" dirty="0" smtClean="0"/>
              <a:t>Water for 18 New York Cities per year!</a:t>
            </a:r>
            <a:endParaRPr lang="en-US" dirty="0"/>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forgot to include replacement of failing plants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a:t>
            </a:r>
            <a:r>
              <a:rPr lang="en-US" dirty="0" smtClean="0"/>
              <a:t>2030</a:t>
            </a:r>
            <a:endParaRPr lang="en-US" dirty="0"/>
          </a:p>
        </p:txBody>
      </p:sp>
      <p:sp>
        <p:nvSpPr>
          <p:cNvPr id="3" name="Content Placeholder 2"/>
          <p:cNvSpPr>
            <a:spLocks noGrp="1"/>
          </p:cNvSpPr>
          <p:nvPr>
            <p:ph idx="1"/>
          </p:nvPr>
        </p:nvSpPr>
        <p:spPr>
          <a:xfrm>
            <a:off x="457200" y="1600202"/>
            <a:ext cx="4631635" cy="4525963"/>
          </a:xfrm>
        </p:spPr>
        <p:txBody>
          <a:bodyPr/>
          <a:lstStyle/>
          <a:p>
            <a:r>
              <a:rPr lang="en-US" dirty="0" smtClean="0"/>
              <a:t>44 year lifetime</a:t>
            </a:r>
          </a:p>
          <a:p>
            <a:r>
              <a:rPr lang="en-US" dirty="0" smtClean="0"/>
              <a:t>11 years until 2030</a:t>
            </a:r>
          </a:p>
          <a:p>
            <a:r>
              <a:rPr lang="en-US" dirty="0" smtClean="0"/>
              <a:t>25% of existing plants need to be replaced</a:t>
            </a:r>
          </a:p>
          <a:p>
            <a:r>
              <a:rPr lang="en-US" dirty="0" smtClean="0"/>
              <a:t>Supposedly 5.6 billion have safe water on tap</a:t>
            </a:r>
          </a:p>
          <a:p>
            <a:r>
              <a:rPr lang="en-US" dirty="0" smtClean="0"/>
              <a:t>1.4 billion need upgraded systems by 2030</a:t>
            </a:r>
          </a:p>
          <a:p>
            <a:endParaRPr lang="en-US" dirty="0" smtClean="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8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Challenge</a:t>
            </a:r>
            <a:endParaRPr lang="en-US" dirty="0"/>
          </a:p>
        </p:txBody>
      </p:sp>
      <p:sp>
        <p:nvSpPr>
          <p:cNvPr id="3" name="Content Placeholder 2"/>
          <p:cNvSpPr>
            <a:spLocks noGrp="1"/>
          </p:cNvSpPr>
          <p:nvPr>
            <p:ph idx="1"/>
          </p:nvPr>
        </p:nvSpPr>
        <p:spPr/>
        <p:txBody>
          <a:bodyPr/>
          <a:lstStyle/>
          <a:p>
            <a:r>
              <a:rPr lang="en-US" dirty="0" smtClean="0"/>
              <a:t>How is python coming along?</a:t>
            </a:r>
          </a:p>
          <a:p>
            <a:r>
              <a:rPr lang="en-US" dirty="0" smtClean="0"/>
              <a:t>Post </a:t>
            </a:r>
            <a:r>
              <a:rPr lang="en-US" dirty="0"/>
              <a:t>issues at </a:t>
            </a:r>
            <a:r>
              <a:rPr lang="en-US" sz="2000" dirty="0">
                <a:hlinkClick r:id="rId2"/>
              </a:rPr>
              <a:t>https://</a:t>
            </a:r>
            <a:r>
              <a:rPr lang="en-US" sz="2000" dirty="0" smtClean="0">
                <a:hlinkClick r:id="rId2"/>
              </a:rPr>
              <a:t>github.com/AguaClara/CEE4520/issues</a:t>
            </a:r>
            <a:r>
              <a:rPr lang="en-US" sz="2000" dirty="0"/>
              <a:t> </a:t>
            </a:r>
            <a:endParaRPr lang="en-US" dirty="0" smtClean="0"/>
          </a:p>
          <a:p>
            <a:r>
              <a:rPr lang="en-US" dirty="0" smtClean="0"/>
              <a:t>Are you playing?</a:t>
            </a:r>
          </a:p>
        </p:txBody>
      </p:sp>
    </p:spTree>
    <p:extLst>
      <p:ext uri="{BB962C8B-B14F-4D97-AF65-F5344CB8AC3E}">
        <p14:creationId xmlns:p14="http://schemas.microsoft.com/office/powerpoint/2010/main" val="34777764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smtClean="0"/>
              <a:t> I’ve always had accessed to water at the tap</a:t>
            </a:r>
          </a:p>
          <a:p>
            <a:pPr marL="514350" indent="-514350">
              <a:buFont typeface="+mj-lt"/>
              <a:buAutoNum type="alphaUcPeriod"/>
            </a:pPr>
            <a:r>
              <a:rPr lang="en-US" dirty="0" smtClean="0"/>
              <a:t> I visited a city where water was intermittent</a:t>
            </a:r>
          </a:p>
          <a:p>
            <a:pPr marL="514350" indent="-514350">
              <a:buFont typeface="+mj-lt"/>
              <a:buAutoNum type="alphaUcPeriod"/>
            </a:pPr>
            <a:r>
              <a:rPr lang="en-US" dirty="0" smtClean="0"/>
              <a:t> I grew up in a town or city where water was intermittent</a:t>
            </a:r>
            <a:endParaRPr lang="en-US" dirty="0"/>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
        <p:nvSpPr>
          <p:cNvPr id="4" name="Title 3"/>
          <p:cNvSpPr>
            <a:spLocks noGrp="1"/>
          </p:cNvSpPr>
          <p:nvPr>
            <p:ph type="title"/>
          </p:nvPr>
        </p:nvSpPr>
        <p:spPr/>
        <p:txBody>
          <a:bodyPr/>
          <a:lstStyle/>
          <a:p>
            <a:endParaRPr lang="es-HN"/>
          </a:p>
        </p:txBody>
      </p:sp>
    </p:spTree>
    <p:extLst>
      <p:ext uri="{BB962C8B-B14F-4D97-AF65-F5344CB8AC3E}">
        <p14:creationId xmlns:p14="http://schemas.microsoft.com/office/powerpoint/2010/main" val="130346470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a:t>
            </a:r>
            <a:r>
              <a:rPr lang="en-US" dirty="0" smtClean="0"/>
              <a:t>Preference and the spiral to failure</a:t>
            </a:r>
            <a:endParaRPr lang="en-US" dirty="0"/>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smtClean="0"/>
              <a:t>Use Household </a:t>
            </a:r>
            <a:r>
              <a:rPr lang="en-US" sz="3100" dirty="0"/>
              <a:t>level (Point of Use) </a:t>
            </a:r>
            <a:r>
              <a:rPr lang="en-US" sz="3100" dirty="0" smtClean="0"/>
              <a:t>and reduce funding to maintain the central water supply system – spiral to failure</a:t>
            </a:r>
            <a:endParaRPr lang="en-US" sz="3100"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889891"/>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r>
              <a:rPr lang="en-US" dirty="0" smtClean="0">
                <a:solidFill>
                  <a:schemeClr val="bg1">
                    <a:lumMod val="75000"/>
                  </a:schemeClr>
                </a:solidFill>
              </a:rPr>
              <a:t>A </a:t>
            </a:r>
            <a:r>
              <a:rPr lang="en-US" dirty="0">
                <a:solidFill>
                  <a:schemeClr val="bg1">
                    <a:lumMod val="75000"/>
                  </a:schemeClr>
                </a:solidFill>
              </a:rPr>
              <a:t>role for </a:t>
            </a:r>
            <a:r>
              <a:rPr lang="en-US" dirty="0" smtClean="0">
                <a:solidFill>
                  <a:schemeClr val="bg1">
                    <a:lumMod val="75000"/>
                  </a:schemeClr>
                </a:solidFill>
              </a:rPr>
              <a:t>universities</a:t>
            </a:r>
            <a:endParaRPr lang="en-US" dirty="0">
              <a:solidFill>
                <a:schemeClr val="bg1">
                  <a:lumMod val="75000"/>
                </a:schemeClr>
              </a:solidFill>
            </a:endParaRPr>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3743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1009884" y="5109880"/>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a:t>
            </a:r>
            <a:r>
              <a:rPr lang="en-US" dirty="0" smtClean="0"/>
              <a:t>will</a:t>
            </a:r>
          </a:p>
          <a:p>
            <a:r>
              <a:rPr lang="en-US" dirty="0" smtClean="0"/>
              <a:t>Reflect! This was before electric cars</a:t>
            </a:r>
            <a:endParaRPr lang="en-US" dirty="0"/>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r>
              <a:rPr lang="en-US" dirty="0" smtClean="0"/>
              <a:t>How can we build a community (face-to-face and online) of learning?</a:t>
            </a:r>
          </a:p>
          <a:p>
            <a:r>
              <a:rPr lang="en-US" dirty="0" smtClean="0"/>
              <a:t>What ideas do you have to foster connections between students in different locations?</a:t>
            </a:r>
          </a:p>
          <a:p>
            <a:r>
              <a:rPr lang="en-US" dirty="0" smtClean="0"/>
              <a:t>Be skeptical and respectful and curious!</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a:t>How do we make the most out of </a:t>
            </a:r>
            <a:r>
              <a:rPr lang="en-US" dirty="0" smtClean="0"/>
              <a:t>this learning opportunity?</a:t>
            </a:r>
            <a:endParaRPr lang="es-HN"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smtClean="0"/>
              <a:t>Safe and Improved…</a:t>
            </a:r>
          </a:p>
          <a:p>
            <a:r>
              <a:rPr lang="en-US" dirty="0" smtClean="0"/>
              <a:t>Intermittent </a:t>
            </a:r>
            <a:r>
              <a:rPr lang="en-US" dirty="0"/>
              <a:t>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a:t>
            </a:r>
            <a:r>
              <a:rPr lang="en-US" dirty="0" smtClean="0"/>
              <a:t>majority world, </a:t>
            </a:r>
            <a:r>
              <a:rPr lang="en-US" dirty="0"/>
              <a:t>but many of these technologies will be the preferred option for wealthier communities </a:t>
            </a:r>
            <a:r>
              <a:rPr lang="en-US" dirty="0" smtClean="0"/>
              <a:t>too</a:t>
            </a:r>
          </a:p>
          <a:p>
            <a:r>
              <a:rPr lang="en-US" dirty="0" smtClean="0"/>
              <a:t>Everyone </a:t>
            </a:r>
            <a:r>
              <a:rPr lang="en-US" dirty="0"/>
              <a:t>likes cheaper, better, </a:t>
            </a:r>
            <a:r>
              <a:rPr lang="en-US" dirty="0" smtClean="0"/>
              <a:t>and more reliable</a:t>
            </a:r>
            <a:endParaRPr lang="en-US" dirty="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5"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7" cstate="print"/>
          <a:srcRect l="31343" t="29180" r="41586" b="20662"/>
          <a:stretch/>
        </p:blipFill>
        <p:spPr bwMode="auto">
          <a:xfrm>
            <a:off x="3261816" y="1526994"/>
            <a:ext cx="1242072" cy="1800377"/>
          </a:xfrm>
          <a:prstGeom prst="rect">
            <a:avLst/>
          </a:prstGeom>
          <a:noFill/>
        </p:spPr>
      </p:pic>
      <p:pic>
        <p:nvPicPr>
          <p:cNvPr id="1026" name="Picture 2" descr="http://aguaclara.cornell.edu/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14" y="3322284"/>
            <a:ext cx="2324100" cy="7334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205429" y="1628549"/>
            <a:ext cx="2417435" cy="1531819"/>
          </a:xfrm>
          <a:prstGeom prst="rect">
            <a:avLst/>
          </a:prstGeom>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1569" y="4968310"/>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a:t>
            </a:r>
            <a:r>
              <a:rPr lang="en-US" sz="2800" dirty="0" smtClean="0"/>
              <a:t>Majority World (they </a:t>
            </a:r>
            <a:r>
              <a:rPr lang="en-US" sz="2800" dirty="0"/>
              <a:t>can’t afford the R&amp;D to develop better technologies)</a:t>
            </a: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a:t>
            </a:r>
            <a:r>
              <a:rPr lang="en-US" sz="2800" dirty="0" smtClean="0"/>
              <a:t>units (at least ideally!)</a:t>
            </a:r>
            <a:endParaRPr lang="en-US" sz="2800" dirty="0"/>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smtClean="0"/>
              <a:t>Can’t </a:t>
            </a:r>
            <a:r>
              <a:rPr lang="en-US" sz="2800" dirty="0"/>
              <a:t>risk failure on a unit – conservative design prevails</a:t>
            </a:r>
          </a:p>
          <a:p>
            <a:pPr>
              <a:lnSpc>
                <a:spcPct val="90000"/>
              </a:lnSpc>
            </a:pPr>
            <a:r>
              <a:rPr lang="en-US" sz="2800" b="1" dirty="0"/>
              <a:t>Ineffective feedback mechanism</a:t>
            </a:r>
          </a:p>
          <a:p>
            <a:pPr>
              <a:lnSpc>
                <a:spcPct val="90000"/>
              </a:lnSpc>
            </a:pPr>
            <a:r>
              <a:rPr lang="en-US" sz="2800" dirty="0" smtClean="0"/>
              <a:t>Vendor designs don’t need to be patented to maintain market</a:t>
            </a:r>
            <a:endParaRPr 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18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t>
            </a:r>
            <a:r>
              <a:rPr lang="en-US" dirty="0" smtClean="0">
                <a:hlinkClick r:id="rId3"/>
              </a:rPr>
              <a:t>areas</a:t>
            </a:r>
            <a:endParaRPr lang="en-US" dirty="0" smtClean="0"/>
          </a:p>
          <a:p>
            <a:r>
              <a:rPr lang="en-US" dirty="0" smtClean="0"/>
              <a:t>This underestimates the billions who have unsafe water on tap!</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4" name="Curved Left Arrow 3"/>
          <p:cNvSpPr/>
          <p:nvPr/>
        </p:nvSpPr>
        <p:spPr>
          <a:xfrm>
            <a:off x="8012784" y="2224726"/>
            <a:ext cx="674016" cy="12537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26704</TotalTime>
  <Words>2148</Words>
  <Application>Microsoft Office PowerPoint</Application>
  <PresentationFormat>On-screen Show (4:3)</PresentationFormat>
  <Paragraphs>368</Paragraphs>
  <Slides>49</Slides>
  <Notes>34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Candara</vt:lpstr>
      <vt:lpstr>Noto Symbol</vt:lpstr>
      <vt:lpstr>Times New Roman</vt:lpstr>
      <vt:lpstr>Wingdings</vt:lpstr>
      <vt:lpstr>Lecture 4540 2015</vt:lpstr>
      <vt:lpstr>The State of the Planet</vt:lpstr>
      <vt:lpstr>Design Challenge</vt:lpstr>
      <vt:lpstr>PowerPoint Presentation</vt:lpstr>
      <vt:lpstr>Overview</vt:lpstr>
      <vt:lpstr>Overview</vt:lpstr>
      <vt:lpstr>WHO Fact sheet on water (2017): The good news</vt:lpstr>
      <vt:lpstr>UN Fact sheet on water (2017) The bad news</vt:lpstr>
      <vt:lpstr>UN Fact sheet on water (2015)</vt:lpstr>
      <vt:lpstr>Safe Tap Water According to the CDC</vt:lpstr>
      <vt:lpstr>Which problems are we solving?</vt:lpstr>
      <vt:lpstr>Honduras Stats as of 2015 (from WHO)</vt:lpstr>
      <vt:lpstr>Cost vs required personal effort: Current paradigm myth!</vt:lpstr>
      <vt:lpstr>Value of Service and Willingness to Pay</vt:lpstr>
      <vt:lpstr>Overview</vt:lpstr>
      <vt:lpstr>PowerPoint Presentation</vt:lpstr>
      <vt:lpstr>United Nations</vt:lpstr>
      <vt:lpstr>SDG 6.1: By 2030,safe and affordable drinking water for all</vt:lpstr>
      <vt:lpstr>We forgot to include replacement of failing plants</vt:lpstr>
      <vt:lpstr>4.9 billion need new water supply systems by 2030</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Multipliers</vt:lpstr>
      <vt:lpstr>Both “advanced” and “appropriate” technologies can fail</vt:lpstr>
      <vt:lpstr>Package Plants</vt:lpstr>
      <vt:lpstr>PowerPoint Presentation</vt:lpstr>
      <vt:lpstr>PowerPoint Presentation</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mw24</cp:lastModifiedBy>
  <cp:revision>311</cp:revision>
  <dcterms:created xsi:type="dcterms:W3CDTF">2004-03-30T20:17:17Z</dcterms:created>
  <dcterms:modified xsi:type="dcterms:W3CDTF">2019-09-06T15:55:00Z</dcterms:modified>
</cp:coreProperties>
</file>